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1" r:id="rId2"/>
    <p:sldId id="271" r:id="rId3"/>
    <p:sldId id="272" r:id="rId4"/>
    <p:sldId id="257" r:id="rId5"/>
    <p:sldId id="259" r:id="rId6"/>
    <p:sldId id="261" r:id="rId7"/>
    <p:sldId id="262" r:id="rId8"/>
    <p:sldId id="264" r:id="rId9"/>
    <p:sldId id="274" r:id="rId10"/>
    <p:sldId id="280" r:id="rId11"/>
    <p:sldId id="276" r:id="rId12"/>
    <p:sldId id="277" r:id="rId13"/>
    <p:sldId id="278" r:id="rId14"/>
    <p:sldId id="279" r:id="rId15"/>
    <p:sldId id="263" r:id="rId16"/>
    <p:sldId id="265" r:id="rId17"/>
    <p:sldId id="266" r:id="rId18"/>
    <p:sldId id="267" r:id="rId19"/>
    <p:sldId id="268" r:id="rId20"/>
    <p:sldId id="269" r:id="rId21"/>
    <p:sldId id="270" r:id="rId22"/>
    <p:sldId id="282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52" d="100"/>
          <a:sy n="52" d="100"/>
        </p:scale>
        <p:origin x="58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0FB1-6B65-49BE-8692-AA8F879C1BDC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0F614880-3398-43AB-9E59-96337F5FDB7A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239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0FB1-6B65-49BE-8692-AA8F879C1BDC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14880-3398-43AB-9E59-96337F5FDB7A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2769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0FB1-6B65-49BE-8692-AA8F879C1BDC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14880-3398-43AB-9E59-96337F5FDB7A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993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0FB1-6B65-49BE-8692-AA8F879C1BDC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14880-3398-43AB-9E59-96337F5FDB7A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6760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0FB1-6B65-49BE-8692-AA8F879C1BDC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14880-3398-43AB-9E59-96337F5FDB7A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2637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0FB1-6B65-49BE-8692-AA8F879C1BDC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14880-3398-43AB-9E59-96337F5FDB7A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1341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0FB1-6B65-49BE-8692-AA8F879C1BDC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14880-3398-43AB-9E59-96337F5FDB7A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0701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0FB1-6B65-49BE-8692-AA8F879C1BDC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14880-3398-43AB-9E59-96337F5FDB7A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0554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0FB1-6B65-49BE-8692-AA8F879C1BDC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14880-3398-43AB-9E59-96337F5FD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448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0FB1-6B65-49BE-8692-AA8F879C1BDC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14880-3398-43AB-9E59-96337F5FDB7A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8770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FD50FB1-6B65-49BE-8692-AA8F879C1BDC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14880-3398-43AB-9E59-96337F5FDB7A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2616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50FB1-6B65-49BE-8692-AA8F879C1BDC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0F614880-3398-43AB-9E59-96337F5FDB7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6704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9331398" cy="254143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SECTION 17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Poisoning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7880" y="3605841"/>
            <a:ext cx="3051954" cy="251891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162"/>
            <a:ext cx="1716759" cy="1548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34999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Ingested poisons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Make </a:t>
            </a:r>
            <a:r>
              <a:rPr lang="en-US" dirty="0" smtClean="0"/>
              <a:t>sure you </a:t>
            </a:r>
            <a:r>
              <a:rPr lang="en-US" dirty="0"/>
              <a:t>do not induce vomiting unless you are told to do so by a physician as </a:t>
            </a:r>
            <a:r>
              <a:rPr lang="en-US" dirty="0" smtClean="0"/>
              <a:t>some substances </a:t>
            </a:r>
            <a:r>
              <a:rPr lang="en-US" dirty="0"/>
              <a:t>are corrosive and may burn </a:t>
            </a:r>
            <a:r>
              <a:rPr lang="en-US" dirty="0" smtClean="0"/>
              <a:t>on the </a:t>
            </a:r>
            <a:r>
              <a:rPr lang="en-US" dirty="0"/>
              <a:t>way </a:t>
            </a:r>
            <a:r>
              <a:rPr lang="en-US" dirty="0" smtClean="0"/>
              <a:t>up</a:t>
            </a:r>
          </a:p>
          <a:p>
            <a:endParaRPr lang="en-US" dirty="0"/>
          </a:p>
          <a:p>
            <a:r>
              <a:rPr lang="en-US" dirty="0" smtClean="0"/>
              <a:t>Also</a:t>
            </a:r>
            <a:r>
              <a:rPr lang="en-US" dirty="0"/>
              <a:t>, do not give anything </a:t>
            </a:r>
            <a:r>
              <a:rPr lang="en-US" dirty="0" smtClean="0"/>
              <a:t>to drink </a:t>
            </a:r>
            <a:r>
              <a:rPr lang="en-US" dirty="0"/>
              <a:t>unless instructed by a physician as some substances may react more </a:t>
            </a:r>
            <a:r>
              <a:rPr lang="en-US" dirty="0" smtClean="0"/>
              <a:t>with liquids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1103076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Breathed/Inhaled Poisons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This include fumes from, cars  sprayers, generators, and smoke</a:t>
            </a:r>
          </a:p>
          <a:p>
            <a:endParaRPr lang="en-US" dirty="0"/>
          </a:p>
          <a:p>
            <a:r>
              <a:rPr lang="en-US" dirty="0"/>
              <a:t>Fresh air is the immediate first aid </a:t>
            </a:r>
            <a:r>
              <a:rPr lang="en-US" dirty="0" smtClean="0"/>
              <a:t>treatment</a:t>
            </a:r>
          </a:p>
          <a:p>
            <a:endParaRPr lang="en-US" dirty="0"/>
          </a:p>
          <a:p>
            <a:r>
              <a:rPr lang="en-US" dirty="0" smtClean="0"/>
              <a:t>But </a:t>
            </a:r>
            <a:r>
              <a:rPr lang="en-US" dirty="0"/>
              <a:t>first make sure you are not </a:t>
            </a:r>
            <a:r>
              <a:rPr lang="en-US" dirty="0" smtClean="0"/>
              <a:t>putting yourself </a:t>
            </a:r>
            <a:r>
              <a:rPr lang="en-US" dirty="0"/>
              <a:t>in </a:t>
            </a:r>
            <a:r>
              <a:rPr lang="en-US" dirty="0" smtClean="0"/>
              <a:t>danger</a:t>
            </a:r>
          </a:p>
          <a:p>
            <a:endParaRPr lang="en-US" dirty="0"/>
          </a:p>
          <a:p>
            <a:r>
              <a:rPr lang="en-US" dirty="0" smtClean="0"/>
              <a:t>Call ambulance immediately</a:t>
            </a:r>
          </a:p>
          <a:p>
            <a:endParaRPr lang="en-US" dirty="0" smtClean="0"/>
          </a:p>
          <a:p>
            <a:r>
              <a:rPr lang="en-US" b="1" dirty="0" smtClean="0"/>
              <a:t>Caution: Never use chemicals in poorly ventilated areas.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5397921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Breathed/Inhaled Poisons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Be aware of carbon monoxide as </a:t>
            </a:r>
            <a:r>
              <a:rPr lang="en-US" dirty="0" err="1" smtClean="0"/>
              <a:t>odourless</a:t>
            </a:r>
            <a:r>
              <a:rPr lang="en-US" dirty="0" smtClean="0"/>
              <a:t>, tasteless, </a:t>
            </a:r>
            <a:r>
              <a:rPr lang="en-US" dirty="0"/>
              <a:t>and </a:t>
            </a:r>
            <a:r>
              <a:rPr lang="en-US" dirty="0" smtClean="0"/>
              <a:t>invisible.</a:t>
            </a:r>
          </a:p>
          <a:p>
            <a:endParaRPr lang="en-US" dirty="0"/>
          </a:p>
          <a:p>
            <a:r>
              <a:rPr lang="en-US" dirty="0"/>
              <a:t>Carbon monoxide poisoning makes you feel sleepy and drowsy and can have an effect in a matter of minutes so you aren’t aware of what is happening.</a:t>
            </a:r>
            <a:endParaRPr lang="en-US" b="1" dirty="0"/>
          </a:p>
          <a:p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can be produced by any engine (e.g. house furnace, car), or even a </a:t>
            </a:r>
            <a:r>
              <a:rPr lang="en-US" dirty="0" smtClean="0"/>
              <a:t>fireplace with </a:t>
            </a:r>
            <a:r>
              <a:rPr lang="en-US" dirty="0"/>
              <a:t>poor ventilation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Every </a:t>
            </a:r>
            <a:r>
              <a:rPr lang="en-US" dirty="0"/>
              <a:t>home should have a carbon monoxide detector. If </a:t>
            </a:r>
            <a:r>
              <a:rPr lang="en-US" dirty="0" smtClean="0"/>
              <a:t>the detector </a:t>
            </a:r>
            <a:r>
              <a:rPr lang="en-US" dirty="0"/>
              <a:t>begins to sound you need to leave the house immediately and call the </a:t>
            </a:r>
            <a:r>
              <a:rPr lang="en-US" dirty="0" smtClean="0"/>
              <a:t>fire</a:t>
            </a:r>
            <a:r>
              <a:rPr lang="en-US" dirty="0"/>
              <a:t> </a:t>
            </a:r>
            <a:r>
              <a:rPr lang="en-US" dirty="0" smtClean="0"/>
              <a:t>service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30691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Injected Poisons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</a:t>
            </a:r>
            <a:r>
              <a:rPr lang="en-US" dirty="0"/>
              <a:t>examples include </a:t>
            </a:r>
            <a:r>
              <a:rPr lang="en-US" dirty="0" smtClean="0"/>
              <a:t>nails, </a:t>
            </a:r>
            <a:r>
              <a:rPr lang="en-US" dirty="0"/>
              <a:t>broken glass, </a:t>
            </a:r>
            <a:r>
              <a:rPr lang="en-US" dirty="0" smtClean="0"/>
              <a:t>spider </a:t>
            </a:r>
            <a:r>
              <a:rPr lang="en-US" dirty="0"/>
              <a:t>bites, bee </a:t>
            </a:r>
            <a:r>
              <a:rPr lang="en-US" dirty="0" smtClean="0"/>
              <a:t>stings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As </a:t>
            </a:r>
            <a:r>
              <a:rPr lang="en-US" dirty="0"/>
              <a:t>soon as possible remove </a:t>
            </a:r>
            <a:r>
              <a:rPr lang="en-US" dirty="0" smtClean="0"/>
              <a:t>the object </a:t>
            </a:r>
            <a:r>
              <a:rPr lang="en-US" dirty="0"/>
              <a:t>from the </a:t>
            </a:r>
            <a:r>
              <a:rPr lang="en-US" dirty="0" smtClean="0"/>
              <a:t>skin.</a:t>
            </a:r>
          </a:p>
          <a:p>
            <a:endParaRPr lang="en-US" dirty="0"/>
          </a:p>
          <a:p>
            <a:r>
              <a:rPr lang="en-US" dirty="0" smtClean="0"/>
              <a:t>Clean </a:t>
            </a:r>
            <a:r>
              <a:rPr lang="en-US" dirty="0"/>
              <a:t>the area thoroughly with soap </a:t>
            </a:r>
            <a:r>
              <a:rPr lang="en-US" dirty="0" smtClean="0"/>
              <a:t>and water</a:t>
            </a:r>
          </a:p>
          <a:p>
            <a:endParaRPr lang="en-US" dirty="0"/>
          </a:p>
          <a:p>
            <a:r>
              <a:rPr lang="en-US" dirty="0" smtClean="0"/>
              <a:t>If </a:t>
            </a:r>
            <a:r>
              <a:rPr lang="en-US" dirty="0"/>
              <a:t>an allergic reaction occurs, </a:t>
            </a:r>
            <a:r>
              <a:rPr lang="en-US" dirty="0" smtClean="0"/>
              <a:t>call ambulance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89478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Absorbed Poisons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These </a:t>
            </a:r>
            <a:r>
              <a:rPr lang="en-US" dirty="0"/>
              <a:t>are poisons which enter the body through the skin, but do not cause a </a:t>
            </a:r>
            <a:r>
              <a:rPr lang="en-US" dirty="0" smtClean="0"/>
              <a:t>puncture</a:t>
            </a:r>
          </a:p>
          <a:p>
            <a:endParaRPr lang="en-US" dirty="0"/>
          </a:p>
          <a:p>
            <a:r>
              <a:rPr lang="en-US" dirty="0"/>
              <a:t>Some examples are household cleaners, industrial products, poisonous </a:t>
            </a:r>
            <a:r>
              <a:rPr lang="en-US" dirty="0" smtClean="0"/>
              <a:t>plants</a:t>
            </a:r>
            <a:endParaRPr lang="en-US" dirty="0"/>
          </a:p>
          <a:p>
            <a:endParaRPr lang="en-US" dirty="0"/>
          </a:p>
          <a:p>
            <a:r>
              <a:rPr lang="en-US" dirty="0"/>
              <a:t>Remove the substance as soon as possible by using large amounts of running </a:t>
            </a:r>
            <a:r>
              <a:rPr lang="en-US" dirty="0" smtClean="0"/>
              <a:t>water</a:t>
            </a:r>
          </a:p>
          <a:p>
            <a:endParaRPr lang="en-US" dirty="0"/>
          </a:p>
          <a:p>
            <a:r>
              <a:rPr lang="en-US" dirty="0"/>
              <a:t>Do your best not to contaminate other body parts.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There </a:t>
            </a:r>
            <a:r>
              <a:rPr lang="en-US" dirty="0"/>
              <a:t>are some chemicals that </a:t>
            </a:r>
            <a:r>
              <a:rPr lang="en-US" dirty="0" smtClean="0"/>
              <a:t>will react </a:t>
            </a:r>
            <a:r>
              <a:rPr lang="en-US" dirty="0"/>
              <a:t>more with water, but if you leave them on the skin they will react anyway </a:t>
            </a:r>
            <a:r>
              <a:rPr lang="en-US" dirty="0" smtClean="0"/>
              <a:t>with skin moisture</a:t>
            </a:r>
          </a:p>
          <a:p>
            <a:endParaRPr lang="en-US" dirty="0"/>
          </a:p>
          <a:p>
            <a:r>
              <a:rPr lang="en-US" dirty="0" smtClean="0"/>
              <a:t>Call ambulance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89916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Cyanide poisoning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Cyanide </a:t>
            </a:r>
            <a:r>
              <a:rPr lang="en-US" dirty="0"/>
              <a:t>may be present in </a:t>
            </a:r>
            <a:r>
              <a:rPr lang="en-US" dirty="0" smtClean="0"/>
              <a:t>the water bodies/</a:t>
            </a:r>
            <a:r>
              <a:rPr lang="en-US" dirty="0" err="1" smtClean="0"/>
              <a:t>vegetations</a:t>
            </a:r>
            <a:r>
              <a:rPr lang="en-US" dirty="0" smtClean="0"/>
              <a:t> </a:t>
            </a:r>
            <a:r>
              <a:rPr lang="en-US" dirty="0"/>
              <a:t>as it is used </a:t>
            </a:r>
            <a:r>
              <a:rPr lang="en-US" dirty="0" smtClean="0"/>
              <a:t>for small scale mining and to eradicate pests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T</a:t>
            </a:r>
            <a:r>
              <a:rPr lang="en-US" dirty="0" smtClean="0">
                <a:solidFill>
                  <a:srgbClr val="FF0000"/>
                </a:solidFill>
              </a:rPr>
              <a:t>he </a:t>
            </a:r>
            <a:r>
              <a:rPr lang="en-US" dirty="0">
                <a:solidFill>
                  <a:srgbClr val="FF0000"/>
                </a:solidFill>
              </a:rPr>
              <a:t>antidote </a:t>
            </a:r>
            <a:r>
              <a:rPr lang="en-US" dirty="0" smtClean="0">
                <a:solidFill>
                  <a:srgbClr val="FF0000"/>
                </a:solidFill>
              </a:rPr>
              <a:t>is </a:t>
            </a:r>
            <a:r>
              <a:rPr lang="en-US" b="1" dirty="0" smtClean="0">
                <a:solidFill>
                  <a:srgbClr val="FF0000"/>
                </a:solidFill>
              </a:rPr>
              <a:t>Amyl Nitrite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46169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Signs and Symptoms of Cyanide poisoning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Headache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r>
              <a:rPr lang="en-US" dirty="0" smtClean="0"/>
              <a:t> </a:t>
            </a:r>
            <a:r>
              <a:rPr lang="en-US" dirty="0"/>
              <a:t>Confused, erratic </a:t>
            </a:r>
            <a:r>
              <a:rPr lang="en-US" dirty="0" err="1"/>
              <a:t>behaviour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 Convulsions 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Heart &amp; Breathing failure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Breath</a:t>
            </a:r>
            <a:r>
              <a:rPr lang="en-US" dirty="0"/>
              <a:t>: Smells of bitter almonds 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6892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There </a:t>
            </a:r>
            <a:r>
              <a:rPr lang="en-US" dirty="0"/>
              <a:t>is a high risk of the rescuers being poisoned by Cyanide, through absorption or inhalation.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Wear gloves</a:t>
            </a:r>
            <a:r>
              <a:rPr lang="en-US" dirty="0"/>
              <a:t> </a:t>
            </a:r>
            <a:r>
              <a:rPr lang="en-US" dirty="0" smtClean="0"/>
              <a:t>if possible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Avoids </a:t>
            </a:r>
            <a:r>
              <a:rPr lang="en-US" dirty="0" err="1"/>
              <a:t>vapours</a:t>
            </a:r>
            <a:r>
              <a:rPr lang="en-US" dirty="0"/>
              <a:t> from the poison source, or the breath of the </a:t>
            </a:r>
            <a:r>
              <a:rPr lang="en-US" dirty="0" smtClean="0"/>
              <a:t>casualty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Move </a:t>
            </a:r>
            <a:r>
              <a:rPr lang="en-US" dirty="0"/>
              <a:t>to a well ventilated area.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12811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If </a:t>
            </a:r>
            <a:r>
              <a:rPr lang="en-US" dirty="0"/>
              <a:t>the casualty is breathing</a:t>
            </a:r>
            <a:r>
              <a:rPr lang="en-US" dirty="0" smtClean="0"/>
              <a:t>, put at the recovery position</a:t>
            </a:r>
          </a:p>
          <a:p>
            <a:endParaRPr lang="en-US" dirty="0"/>
          </a:p>
          <a:p>
            <a:r>
              <a:rPr lang="en-US" dirty="0" smtClean="0"/>
              <a:t> Administer </a:t>
            </a:r>
            <a:r>
              <a:rPr lang="en-US" dirty="0"/>
              <a:t>Amyl </a:t>
            </a:r>
            <a:r>
              <a:rPr lang="en-US" dirty="0" smtClean="0"/>
              <a:t>Nitrite (if available) </a:t>
            </a:r>
            <a:r>
              <a:rPr lang="en-US" dirty="0"/>
              <a:t>by cracking the ampoule (whilst protecting your hand) and getting the casualty to inhale the </a:t>
            </a:r>
            <a:r>
              <a:rPr lang="en-US" dirty="0" err="1"/>
              <a:t>vapour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If CPR </a:t>
            </a:r>
            <a:r>
              <a:rPr lang="en-US" dirty="0"/>
              <a:t>required? Do not administer rescue breathes - Use compression only </a:t>
            </a:r>
            <a:r>
              <a:rPr lang="en-US" dirty="0" smtClean="0"/>
              <a:t>CPR</a:t>
            </a:r>
            <a:endParaRPr lang="en-US" dirty="0"/>
          </a:p>
          <a:p>
            <a:endParaRPr lang="en-US" dirty="0"/>
          </a:p>
          <a:p>
            <a:r>
              <a:rPr lang="en-US" b="1" dirty="0" smtClean="0"/>
              <a:t>Treat Evacuation of </a:t>
            </a:r>
            <a:r>
              <a:rPr lang="en-US" b="1" dirty="0"/>
              <a:t>the casualty as a priority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80697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Carbon Monoxide poisoning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Carbon Monoxide it </a:t>
            </a:r>
            <a:r>
              <a:rPr lang="en-US" dirty="0"/>
              <a:t>has no smell or </a:t>
            </a:r>
            <a:r>
              <a:rPr lang="en-US" dirty="0" smtClean="0"/>
              <a:t>taste</a:t>
            </a:r>
          </a:p>
          <a:p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doesn’t irritate your nose, mouth or skin and is </a:t>
            </a:r>
            <a:r>
              <a:rPr lang="en-US" dirty="0" smtClean="0"/>
              <a:t>invisible</a:t>
            </a:r>
          </a:p>
          <a:p>
            <a:endParaRPr lang="en-US" dirty="0" smtClean="0"/>
          </a:p>
          <a:p>
            <a:r>
              <a:rPr lang="en-US" smtClean="0"/>
              <a:t>Cause </a:t>
            </a:r>
            <a:r>
              <a:rPr lang="en-US" b="1" dirty="0"/>
              <a:t>serious illness and deaths</a:t>
            </a:r>
            <a:r>
              <a:rPr lang="en-US" dirty="0"/>
              <a:t>, which are mostly </a:t>
            </a:r>
            <a:r>
              <a:rPr lang="en-US" dirty="0" smtClean="0"/>
              <a:t>preventable</a:t>
            </a:r>
          </a:p>
          <a:p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is a very flammable gas in high concentrations, so as well as being a health hazard, it’s also a fire hazard </a:t>
            </a:r>
          </a:p>
        </p:txBody>
      </p:sp>
    </p:spTree>
    <p:extLst>
      <p:ext uri="{BB962C8B-B14F-4D97-AF65-F5344CB8AC3E}">
        <p14:creationId xmlns:p14="http://schemas.microsoft.com/office/powerpoint/2010/main" val="428267878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poison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 </a:t>
            </a:r>
            <a:r>
              <a:rPr lang="en-US" dirty="0"/>
              <a:t>A poison is a substance which </a:t>
            </a:r>
            <a:r>
              <a:rPr lang="en-US" dirty="0" smtClean="0"/>
              <a:t>enters the </a:t>
            </a:r>
            <a:r>
              <a:rPr lang="en-US" dirty="0"/>
              <a:t>body and can cause illness or death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It may act within a matter of </a:t>
            </a:r>
            <a:r>
              <a:rPr lang="en-US" dirty="0" smtClean="0"/>
              <a:t>seconds (e.g</a:t>
            </a:r>
            <a:r>
              <a:rPr lang="en-US" dirty="0"/>
              <a:t>. carbon monoxide) or a matter </a:t>
            </a:r>
            <a:r>
              <a:rPr lang="en-US" dirty="0" smtClean="0"/>
              <a:t>of years </a:t>
            </a:r>
            <a:r>
              <a:rPr lang="en-US" dirty="0"/>
              <a:t>(e.g. car pollution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There are </a:t>
            </a:r>
            <a:r>
              <a:rPr lang="en-US" dirty="0" smtClean="0"/>
              <a:t>four basic </a:t>
            </a:r>
            <a:r>
              <a:rPr lang="en-US" dirty="0"/>
              <a:t>ways in which poison can </a:t>
            </a:r>
            <a:r>
              <a:rPr lang="en-US" dirty="0" smtClean="0"/>
              <a:t>enter the body by:</a:t>
            </a:r>
          </a:p>
          <a:p>
            <a:pPr lvl="1"/>
            <a:r>
              <a:rPr lang="en-US" dirty="0" smtClean="0"/>
              <a:t>Swallowing (ingestion)</a:t>
            </a:r>
          </a:p>
          <a:p>
            <a:pPr lvl="1"/>
            <a:r>
              <a:rPr lang="en-US" dirty="0" smtClean="0"/>
              <a:t>Breathing (inhalation)</a:t>
            </a:r>
          </a:p>
          <a:p>
            <a:pPr lvl="1"/>
            <a:r>
              <a:rPr lang="en-US" dirty="0" smtClean="0"/>
              <a:t>Injecting</a:t>
            </a:r>
            <a:endParaRPr lang="en-US" dirty="0"/>
          </a:p>
          <a:p>
            <a:pPr lvl="1"/>
            <a:r>
              <a:rPr lang="en-US" dirty="0"/>
              <a:t>A</a:t>
            </a:r>
            <a:r>
              <a:rPr lang="en-US" dirty="0" smtClean="0"/>
              <a:t>bsorbing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53011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Signs and Symptoms of Carbon monoxide poisoning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Headaches </a:t>
            </a:r>
            <a:r>
              <a:rPr lang="en-US" dirty="0"/>
              <a:t>and </a:t>
            </a:r>
            <a:r>
              <a:rPr lang="en-US" dirty="0" smtClean="0"/>
              <a:t>dizziness</a:t>
            </a:r>
          </a:p>
          <a:p>
            <a:endParaRPr lang="en-US" dirty="0"/>
          </a:p>
          <a:p>
            <a:r>
              <a:rPr lang="en-US" dirty="0" smtClean="0"/>
              <a:t>Bright </a:t>
            </a:r>
            <a:r>
              <a:rPr lang="en-US" dirty="0"/>
              <a:t>pink skin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Erratic</a:t>
            </a:r>
            <a:r>
              <a:rPr lang="en-US" dirty="0"/>
              <a:t>, confused </a:t>
            </a:r>
            <a:r>
              <a:rPr lang="en-US" dirty="0" smtClean="0"/>
              <a:t>behavior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Convulsions</a:t>
            </a:r>
          </a:p>
          <a:p>
            <a:endParaRPr lang="en-US" dirty="0"/>
          </a:p>
          <a:p>
            <a:r>
              <a:rPr lang="en-US" dirty="0" smtClean="0"/>
              <a:t>Circulatory </a:t>
            </a:r>
            <a:r>
              <a:rPr lang="en-US" dirty="0"/>
              <a:t>&amp; respiratory failure.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31899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Without </a:t>
            </a:r>
            <a:r>
              <a:rPr lang="en-US" dirty="0"/>
              <a:t>placing yourself in danger, </a:t>
            </a:r>
            <a:r>
              <a:rPr lang="en-US" b="1" dirty="0"/>
              <a:t>ventilate </a:t>
            </a:r>
            <a:r>
              <a:rPr lang="en-US" dirty="0"/>
              <a:t>the area to remove the </a:t>
            </a:r>
            <a:r>
              <a:rPr lang="en-US" dirty="0" smtClean="0"/>
              <a:t>Carbon Monoxide </a:t>
            </a:r>
            <a:r>
              <a:rPr lang="en-US" dirty="0"/>
              <a:t>and/or remove the casualty from the </a:t>
            </a:r>
            <a:r>
              <a:rPr lang="en-US" dirty="0" smtClean="0"/>
              <a:t>area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Conscious breathing casualty </a:t>
            </a:r>
            <a:r>
              <a:rPr lang="en-US" dirty="0"/>
              <a:t>- place in </a:t>
            </a:r>
            <a:r>
              <a:rPr lang="en-US" b="1" dirty="0"/>
              <a:t>semi-sitting position </a:t>
            </a:r>
            <a:r>
              <a:rPr lang="en-US" dirty="0"/>
              <a:t>and </a:t>
            </a:r>
            <a:r>
              <a:rPr lang="en-US" b="1" dirty="0"/>
              <a:t>rest </a:t>
            </a:r>
            <a:r>
              <a:rPr lang="en-US" dirty="0"/>
              <a:t>(to make breathing </a:t>
            </a:r>
            <a:r>
              <a:rPr lang="en-US" dirty="0" smtClean="0"/>
              <a:t>easier) </a:t>
            </a:r>
          </a:p>
          <a:p>
            <a:endParaRPr lang="en-US" dirty="0"/>
          </a:p>
          <a:p>
            <a:r>
              <a:rPr lang="en-US" dirty="0" smtClean="0"/>
              <a:t>Unconscious breathing casualty </a:t>
            </a:r>
            <a:r>
              <a:rPr lang="en-US" dirty="0"/>
              <a:t>- Carry out </a:t>
            </a:r>
            <a:r>
              <a:rPr lang="en-US" b="1" dirty="0"/>
              <a:t>primary survey </a:t>
            </a:r>
            <a:r>
              <a:rPr lang="en-US" dirty="0"/>
              <a:t>and </a:t>
            </a:r>
            <a:r>
              <a:rPr lang="en-US" b="1" dirty="0"/>
              <a:t>monitor them in a recovery position </a:t>
            </a:r>
            <a:endParaRPr lang="en-US" b="1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Mild poisoning - the casualty may recover spontaneously over time, but they should be seen by </a:t>
            </a:r>
            <a:r>
              <a:rPr lang="en-US" dirty="0" smtClean="0"/>
              <a:t>a medical officer </a:t>
            </a:r>
            <a:r>
              <a:rPr lang="en-US" dirty="0"/>
              <a:t>as a precaution.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If unconscious and not breathing give </a:t>
            </a:r>
            <a:r>
              <a:rPr lang="en-US" dirty="0" smtClean="0"/>
              <a:t>CPR call ambulance immediately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47672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rgbClr val="FF0000"/>
                </a:solidFill>
              </a:rPr>
              <a:t>END OF SECTION 17</a:t>
            </a:r>
            <a:endParaRPr lang="en-US" sz="5400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594" y="2016125"/>
            <a:ext cx="3845137" cy="3449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0867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</a:t>
            </a:r>
            <a:r>
              <a:rPr lang="en-US" b="1" dirty="0" smtClean="0"/>
              <a:t>ommon poisons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12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Household </a:t>
            </a:r>
            <a:r>
              <a:rPr lang="en-US" dirty="0"/>
              <a:t>cleaners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Pesticides </a:t>
            </a:r>
          </a:p>
          <a:p>
            <a:endParaRPr lang="en-US" dirty="0"/>
          </a:p>
          <a:p>
            <a:r>
              <a:rPr lang="en-US" dirty="0" smtClean="0"/>
              <a:t>Weed </a:t>
            </a:r>
            <a:r>
              <a:rPr lang="en-US" dirty="0"/>
              <a:t>killer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Motor </a:t>
            </a:r>
            <a:r>
              <a:rPr lang="en-US" dirty="0"/>
              <a:t>vehicle fumes (carbon monoxide poisoning) </a:t>
            </a:r>
          </a:p>
          <a:p>
            <a:endParaRPr lang="en-US" dirty="0"/>
          </a:p>
          <a:p>
            <a:r>
              <a:rPr lang="en-US" dirty="0" smtClean="0"/>
              <a:t>Prescribed medicines</a:t>
            </a:r>
          </a:p>
          <a:p>
            <a:endParaRPr lang="en-US" dirty="0"/>
          </a:p>
          <a:p>
            <a:r>
              <a:rPr lang="en-US" dirty="0" smtClean="0"/>
              <a:t>Bad food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65818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Poisoning </a:t>
            </a:r>
            <a:r>
              <a:rPr lang="en-US" dirty="0"/>
              <a:t>may be accidental or </a:t>
            </a:r>
            <a:r>
              <a:rPr lang="en-US" dirty="0" smtClean="0"/>
              <a:t>deliberate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b="1" dirty="0"/>
              <a:t>All precautions </a:t>
            </a:r>
            <a:r>
              <a:rPr lang="en-US" dirty="0"/>
              <a:t>must be taken for your own safety as you may be unaware of any inherent risks created by the </a:t>
            </a:r>
            <a:r>
              <a:rPr lang="en-US" dirty="0" smtClean="0"/>
              <a:t>casualty</a:t>
            </a:r>
          </a:p>
          <a:p>
            <a:endParaRPr lang="en-US" dirty="0"/>
          </a:p>
          <a:p>
            <a:r>
              <a:rPr lang="en-US" dirty="0" smtClean="0"/>
              <a:t>These </a:t>
            </a:r>
            <a:r>
              <a:rPr lang="en-US" dirty="0"/>
              <a:t>risks involve rescuing the casualty and any subsequent resuscitation attempts. </a:t>
            </a:r>
          </a:p>
        </p:txBody>
      </p:sp>
    </p:spTree>
    <p:extLst>
      <p:ext uri="{BB962C8B-B14F-4D97-AF65-F5344CB8AC3E}">
        <p14:creationId xmlns:p14="http://schemas.microsoft.com/office/powerpoint/2010/main" val="141851921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It is important </a:t>
            </a:r>
            <a:r>
              <a:rPr lang="en-US" dirty="0"/>
              <a:t>to identify the drugs or toxic </a:t>
            </a:r>
            <a:r>
              <a:rPr lang="en-US" dirty="0" smtClean="0"/>
              <a:t>substances used</a:t>
            </a:r>
          </a:p>
          <a:p>
            <a:endParaRPr lang="en-US" dirty="0"/>
          </a:p>
          <a:p>
            <a:r>
              <a:rPr lang="en-US" dirty="0"/>
              <a:t>D</a:t>
            </a:r>
            <a:r>
              <a:rPr lang="en-US" dirty="0" smtClean="0"/>
              <a:t>etermine </a:t>
            </a:r>
            <a:r>
              <a:rPr lang="en-US" dirty="0"/>
              <a:t>the amount </a:t>
            </a:r>
            <a:r>
              <a:rPr lang="en-US" dirty="0" smtClean="0"/>
              <a:t>ingested</a:t>
            </a:r>
          </a:p>
          <a:p>
            <a:endParaRPr lang="en-US" dirty="0"/>
          </a:p>
          <a:p>
            <a:r>
              <a:rPr lang="en-US" b="1" dirty="0"/>
              <a:t>Caution </a:t>
            </a:r>
            <a:r>
              <a:rPr lang="en-US" dirty="0"/>
              <a:t>must be observed when any resuscitation attempt is </a:t>
            </a:r>
            <a:r>
              <a:rPr lang="en-US" dirty="0" smtClean="0"/>
              <a:t>required</a:t>
            </a:r>
          </a:p>
          <a:p>
            <a:endParaRPr lang="en-US" dirty="0"/>
          </a:p>
          <a:p>
            <a:r>
              <a:rPr lang="en-US" dirty="0" smtClean="0"/>
              <a:t>If </a:t>
            </a:r>
            <a:r>
              <a:rPr lang="en-US" dirty="0"/>
              <a:t>in doubt </a:t>
            </a:r>
            <a:r>
              <a:rPr lang="en-US" b="1" dirty="0"/>
              <a:t>do not </a:t>
            </a:r>
            <a:r>
              <a:rPr lang="en-US" dirty="0"/>
              <a:t>commence </a:t>
            </a:r>
            <a:r>
              <a:rPr lang="en-US" dirty="0" smtClean="0"/>
              <a:t>resuscitation </a:t>
            </a:r>
            <a:r>
              <a:rPr lang="en-US" dirty="0"/>
              <a:t>as you can be poisoned from what casualty has ingested or inhaled </a:t>
            </a:r>
            <a:endParaRPr lang="en-US" dirty="0" smtClean="0"/>
          </a:p>
          <a:p>
            <a:endParaRPr lang="en-US" dirty="0"/>
          </a:p>
          <a:p>
            <a:r>
              <a:rPr lang="en-US" b="1" dirty="0"/>
              <a:t>The golden rule </a:t>
            </a:r>
            <a:r>
              <a:rPr lang="en-US" dirty="0"/>
              <a:t>your safety is paramount, if in doubt move back to a safe point and request </a:t>
            </a:r>
            <a:r>
              <a:rPr lang="en-US" dirty="0" smtClean="0"/>
              <a:t>ambulance assistance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17035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Beware </a:t>
            </a:r>
            <a:r>
              <a:rPr lang="en-US" dirty="0"/>
              <a:t>of Danger!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Consider </a:t>
            </a:r>
            <a:r>
              <a:rPr lang="en-US" b="1" dirty="0"/>
              <a:t>no </a:t>
            </a:r>
            <a:r>
              <a:rPr lang="en-US" dirty="0"/>
              <a:t>action due to nature of poisoning. </a:t>
            </a:r>
            <a:r>
              <a:rPr lang="en-US" b="1" dirty="0"/>
              <a:t>Stay back </a:t>
            </a:r>
            <a:r>
              <a:rPr lang="en-US" dirty="0"/>
              <a:t>at safe arrival point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Call </a:t>
            </a:r>
            <a:r>
              <a:rPr lang="en-US" dirty="0"/>
              <a:t>for assistance (make sure </a:t>
            </a:r>
            <a:r>
              <a:rPr lang="en-US" dirty="0" smtClean="0"/>
              <a:t>Ambulance Service </a:t>
            </a:r>
            <a:r>
              <a:rPr lang="en-US" dirty="0"/>
              <a:t>have been </a:t>
            </a:r>
            <a:r>
              <a:rPr lang="en-US" dirty="0" smtClean="0"/>
              <a:t>notified)</a:t>
            </a:r>
          </a:p>
          <a:p>
            <a:endParaRPr lang="en-US" dirty="0" smtClean="0"/>
          </a:p>
          <a:p>
            <a:r>
              <a:rPr lang="en-US" dirty="0" smtClean="0"/>
              <a:t>Carry </a:t>
            </a:r>
            <a:r>
              <a:rPr lang="en-US" dirty="0"/>
              <a:t>out primary assessment, </a:t>
            </a:r>
            <a:r>
              <a:rPr lang="en-US" dirty="0" smtClean="0"/>
              <a:t> </a:t>
            </a:r>
            <a:r>
              <a:rPr lang="en-US" dirty="0"/>
              <a:t>(consider compression only CPR if risk of cross contamination)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03051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If </a:t>
            </a:r>
            <a:r>
              <a:rPr lang="en-US" dirty="0"/>
              <a:t>unresponsive and breathing is adequate, place the casualty in a stable side position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Try </a:t>
            </a:r>
            <a:r>
              <a:rPr lang="en-US" dirty="0"/>
              <a:t>to find out what has been taken, how much and when. </a:t>
            </a:r>
          </a:p>
          <a:p>
            <a:pPr marL="0" indent="0">
              <a:buNone/>
            </a:pPr>
            <a:r>
              <a:rPr lang="fr-FR" dirty="0" smtClean="0"/>
              <a:t> </a:t>
            </a:r>
            <a:endParaRPr lang="fr-FR" dirty="0"/>
          </a:p>
          <a:p>
            <a:r>
              <a:rPr lang="en-US" dirty="0" smtClean="0"/>
              <a:t>Keep </a:t>
            </a:r>
            <a:r>
              <a:rPr lang="en-US" dirty="0"/>
              <a:t>any containers of chemicals or medication found to show to the ambulance paramedics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Carry </a:t>
            </a:r>
            <a:r>
              <a:rPr lang="en-US" dirty="0"/>
              <a:t>out secondary assessment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65337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Do </a:t>
            </a:r>
            <a:r>
              <a:rPr lang="en-US" b="1" dirty="0"/>
              <a:t>not </a:t>
            </a:r>
            <a:r>
              <a:rPr lang="en-US" dirty="0"/>
              <a:t>induce </a:t>
            </a:r>
            <a:r>
              <a:rPr lang="en-US" dirty="0" smtClean="0"/>
              <a:t>vomiting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Water </a:t>
            </a:r>
            <a:r>
              <a:rPr lang="en-US" dirty="0">
                <a:solidFill>
                  <a:srgbClr val="FF0000"/>
                </a:solidFill>
              </a:rPr>
              <a:t>or milk should only be given to casualties that have swallowed corrosive substances 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  <a:p>
            <a:r>
              <a:rPr lang="en-US" dirty="0" smtClean="0"/>
              <a:t>Rest </a:t>
            </a:r>
            <a:r>
              <a:rPr lang="en-US" dirty="0"/>
              <a:t>and reassure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5097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Ingested poisons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If the person is having trouble breathing, is convulsing, is unconscious, or is in </a:t>
            </a:r>
            <a:r>
              <a:rPr lang="en-US" dirty="0" smtClean="0"/>
              <a:t>pain, call </a:t>
            </a:r>
            <a:r>
              <a:rPr lang="en-US" dirty="0"/>
              <a:t>the ambulance immediately.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If </a:t>
            </a:r>
            <a:r>
              <a:rPr lang="en-US" dirty="0"/>
              <a:t>the person appears to be fine but you want </a:t>
            </a:r>
            <a:r>
              <a:rPr lang="en-US" dirty="0" smtClean="0"/>
              <a:t>to make </a:t>
            </a:r>
            <a:r>
              <a:rPr lang="en-US" dirty="0"/>
              <a:t>sure </a:t>
            </a:r>
            <a:r>
              <a:rPr lang="en-US" dirty="0" smtClean="0"/>
              <a:t>still call the ambulance or local emergency services if they exist. </a:t>
            </a:r>
          </a:p>
          <a:p>
            <a:endParaRPr lang="en-US" dirty="0"/>
          </a:p>
          <a:p>
            <a:r>
              <a:rPr lang="en-US" dirty="0" smtClean="0"/>
              <a:t>In </a:t>
            </a:r>
            <a:r>
              <a:rPr lang="en-US" dirty="0"/>
              <a:t>order for them to help you they </a:t>
            </a:r>
            <a:r>
              <a:rPr lang="en-US" dirty="0" smtClean="0"/>
              <a:t>need to </a:t>
            </a:r>
            <a:r>
              <a:rPr lang="en-US" dirty="0"/>
              <a:t>know what the person took, how much, their </a:t>
            </a:r>
            <a:r>
              <a:rPr lang="en-US" dirty="0" smtClean="0"/>
              <a:t>age </a:t>
            </a:r>
            <a:r>
              <a:rPr lang="en-US" dirty="0"/>
              <a:t>and their </a:t>
            </a:r>
            <a:r>
              <a:rPr lang="en-US" dirty="0" smtClean="0"/>
              <a:t>present condition</a:t>
            </a:r>
          </a:p>
          <a:p>
            <a:endParaRPr lang="en-US" dirty="0"/>
          </a:p>
          <a:p>
            <a:r>
              <a:rPr lang="en-US" dirty="0" smtClean="0"/>
              <a:t>They </a:t>
            </a:r>
            <a:r>
              <a:rPr lang="en-US" dirty="0"/>
              <a:t>will either tell you to seek medical help immediately, give </a:t>
            </a:r>
            <a:r>
              <a:rPr lang="en-US" dirty="0" smtClean="0"/>
              <a:t>them something </a:t>
            </a:r>
            <a:r>
              <a:rPr lang="en-US" dirty="0"/>
              <a:t>to drink, or to monitor them to make sure they don’t get worse.</a:t>
            </a:r>
          </a:p>
        </p:txBody>
      </p:sp>
    </p:spTree>
    <p:extLst>
      <p:ext uri="{BB962C8B-B14F-4D97-AF65-F5344CB8AC3E}">
        <p14:creationId xmlns:p14="http://schemas.microsoft.com/office/powerpoint/2010/main" val="278582864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202</TotalTime>
  <Words>1056</Words>
  <Application>Microsoft Office PowerPoint</Application>
  <PresentationFormat>Widescreen</PresentationFormat>
  <Paragraphs>173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Gill Sans MT</vt:lpstr>
      <vt:lpstr>Gallery</vt:lpstr>
      <vt:lpstr>SECTION 17  Poisoning</vt:lpstr>
      <vt:lpstr>What is a poison</vt:lpstr>
      <vt:lpstr>Common poisons</vt:lpstr>
      <vt:lpstr>Overview</vt:lpstr>
      <vt:lpstr>Overview</vt:lpstr>
      <vt:lpstr>Management</vt:lpstr>
      <vt:lpstr>Management</vt:lpstr>
      <vt:lpstr>Management</vt:lpstr>
      <vt:lpstr>Ingested poisons</vt:lpstr>
      <vt:lpstr>Ingested poisons</vt:lpstr>
      <vt:lpstr>Breathed/Inhaled Poisons</vt:lpstr>
      <vt:lpstr>Breathed/Inhaled Poisons</vt:lpstr>
      <vt:lpstr>Injected Poisons</vt:lpstr>
      <vt:lpstr>Absorbed Poisons</vt:lpstr>
      <vt:lpstr>Cyanide poisoning</vt:lpstr>
      <vt:lpstr>Signs and Symptoms of Cyanide poisoning</vt:lpstr>
      <vt:lpstr>Management</vt:lpstr>
      <vt:lpstr>Management</vt:lpstr>
      <vt:lpstr>Carbon Monoxide poisoning</vt:lpstr>
      <vt:lpstr>Signs and Symptoms of Carbon monoxide poisoning</vt:lpstr>
      <vt:lpstr>Management</vt:lpstr>
      <vt:lpstr>END OF SECTION 17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Poisoning</dc:title>
  <dc:creator>D.r Nic</dc:creator>
  <cp:lastModifiedBy>WILLIAM</cp:lastModifiedBy>
  <cp:revision>22</cp:revision>
  <dcterms:created xsi:type="dcterms:W3CDTF">2016-04-06T15:27:04Z</dcterms:created>
  <dcterms:modified xsi:type="dcterms:W3CDTF">2018-05-12T09:14:56Z</dcterms:modified>
</cp:coreProperties>
</file>